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4"/>
  </p:notesMasterIdLst>
  <p:sldIdLst>
    <p:sldId id="256" r:id="rId3"/>
    <p:sldId id="299" r:id="rId4"/>
    <p:sldId id="300" r:id="rId5"/>
    <p:sldId id="260" r:id="rId6"/>
    <p:sldId id="287" r:id="rId7"/>
    <p:sldId id="302" r:id="rId8"/>
    <p:sldId id="285" r:id="rId9"/>
    <p:sldId id="288" r:id="rId10"/>
    <p:sldId id="290" r:id="rId11"/>
    <p:sldId id="303" r:id="rId12"/>
    <p:sldId id="292" r:id="rId13"/>
    <p:sldId id="293" r:id="rId14"/>
    <p:sldId id="294" r:id="rId15"/>
    <p:sldId id="304" r:id="rId16"/>
    <p:sldId id="259" r:id="rId17"/>
    <p:sldId id="305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306" r:id="rId29"/>
    <p:sldId id="324" r:id="rId30"/>
    <p:sldId id="325" r:id="rId31"/>
    <p:sldId id="326" r:id="rId32"/>
    <p:sldId id="327" r:id="rId33"/>
    <p:sldId id="328" r:id="rId34"/>
    <p:sldId id="329" r:id="rId35"/>
    <p:sldId id="271" r:id="rId36"/>
    <p:sldId id="307" r:id="rId37"/>
    <p:sldId id="308" r:id="rId38"/>
    <p:sldId id="309" r:id="rId39"/>
    <p:sldId id="310" r:id="rId40"/>
    <p:sldId id="334" r:id="rId41"/>
    <p:sldId id="335" r:id="rId42"/>
    <p:sldId id="336" r:id="rId43"/>
    <p:sldId id="330" r:id="rId44"/>
    <p:sldId id="331" r:id="rId45"/>
    <p:sldId id="332" r:id="rId46"/>
    <p:sldId id="333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298" r:id="rId61"/>
    <p:sldId id="291" r:id="rId62"/>
    <p:sldId id="286" r:id="rId63"/>
    <p:sldId id="273" r:id="rId64"/>
    <p:sldId id="274" r:id="rId65"/>
    <p:sldId id="276" r:id="rId66"/>
    <p:sldId id="277" r:id="rId67"/>
    <p:sldId id="278" r:id="rId68"/>
    <p:sldId id="279" r:id="rId69"/>
    <p:sldId id="280" r:id="rId70"/>
    <p:sldId id="281" r:id="rId71"/>
    <p:sldId id="282" r:id="rId72"/>
    <p:sldId id="283" r:id="rId73"/>
  </p:sldIdLst>
  <p:sldSz cx="9144000" cy="6858000" type="screen4x3"/>
  <p:notesSz cx="6858000" cy="9144000"/>
  <p:custDataLst>
    <p:tags r:id="rId7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00C06-3823-49AB-BE79-953A2BAB3228}" type="doc">
      <dgm:prSet loTypeId="urn:microsoft.com/office/officeart/2005/8/layout/chevron2" loCatId="list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3A29590F-2F2C-42C3-A53F-72E598E01F14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4C9BE87E-F8F6-4A73-A596-28ACAF480F2B}" type="parTrans" cxnId="{FCB87569-F18B-4985-ABA9-8CB3AE143D42}">
      <dgm:prSet/>
      <dgm:spPr/>
      <dgm:t>
        <a:bodyPr/>
        <a:lstStyle/>
        <a:p>
          <a:endParaRPr lang="ru-RU"/>
        </a:p>
      </dgm:t>
    </dgm:pt>
    <dgm:pt modelId="{FED476EF-207B-46A1-A69D-C7CEE64DFBE2}" type="sibTrans" cxnId="{FCB87569-F18B-4985-ABA9-8CB3AE143D42}">
      <dgm:prSet/>
      <dgm:spPr/>
      <dgm:t>
        <a:bodyPr/>
        <a:lstStyle/>
        <a:p>
          <a:endParaRPr lang="ru-RU"/>
        </a:p>
      </dgm:t>
    </dgm:pt>
    <dgm:pt modelId="{3E9232BB-434D-45CC-99F9-6E6DFA5281A7}">
      <dgm:prSet phldrT="[Текст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dirty="0" smtClean="0"/>
            <a:t>    </a:t>
          </a:r>
          <a:endParaRPr lang="ru-RU" dirty="0"/>
        </a:p>
      </dgm:t>
    </dgm:pt>
    <dgm:pt modelId="{537B8DC4-90B8-4C95-9596-05972BB1D0C1}" type="parTrans" cxnId="{DC29273D-C6AB-4A2C-AB83-E1CF5F62E2B3}">
      <dgm:prSet/>
      <dgm:spPr/>
      <dgm:t>
        <a:bodyPr/>
        <a:lstStyle/>
        <a:p>
          <a:endParaRPr lang="ru-RU"/>
        </a:p>
      </dgm:t>
    </dgm:pt>
    <dgm:pt modelId="{02F01608-83D2-4447-BFC1-477C19F36A24}" type="sibTrans" cxnId="{DC29273D-C6AB-4A2C-AB83-E1CF5F62E2B3}">
      <dgm:prSet/>
      <dgm:spPr/>
      <dgm:t>
        <a:bodyPr/>
        <a:lstStyle/>
        <a:p>
          <a:endParaRPr lang="ru-RU"/>
        </a:p>
      </dgm:t>
    </dgm:pt>
    <dgm:pt modelId="{AA226CD8-2427-430B-9A9C-9DD108C88786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/>
            <a:t>   </a:t>
          </a:r>
          <a:endParaRPr lang="ru-RU" dirty="0"/>
        </a:p>
      </dgm:t>
    </dgm:pt>
    <dgm:pt modelId="{53B6878B-7479-49C1-8FE9-894EC3A5BECC}" type="parTrans" cxnId="{712BF3AC-790E-4D71-A6E0-86353DCC333F}">
      <dgm:prSet/>
      <dgm:spPr/>
      <dgm:t>
        <a:bodyPr/>
        <a:lstStyle/>
        <a:p>
          <a:endParaRPr lang="ru-RU"/>
        </a:p>
      </dgm:t>
    </dgm:pt>
    <dgm:pt modelId="{DEDE7F12-8486-495A-8744-2736E3E82E28}" type="sibTrans" cxnId="{712BF3AC-790E-4D71-A6E0-86353DCC333F}">
      <dgm:prSet/>
      <dgm:spPr/>
      <dgm:t>
        <a:bodyPr/>
        <a:lstStyle/>
        <a:p>
          <a:endParaRPr lang="ru-RU"/>
        </a:p>
      </dgm:t>
    </dgm:pt>
    <dgm:pt modelId="{0EA820F0-15E8-4C9E-B150-829A6AEB595A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B2D9CE68-36ED-48FA-B254-E5F15CEBDFBD}" type="parTrans" cxnId="{ED568C0B-DAF3-496D-99EF-0AA704B763DD}">
      <dgm:prSet/>
      <dgm:spPr/>
      <dgm:t>
        <a:bodyPr/>
        <a:lstStyle/>
        <a:p>
          <a:endParaRPr lang="ru-RU"/>
        </a:p>
      </dgm:t>
    </dgm:pt>
    <dgm:pt modelId="{D4A79D9A-5E7A-46BE-932A-6B580F08BBFD}" type="sibTrans" cxnId="{ED568C0B-DAF3-496D-99EF-0AA704B763DD}">
      <dgm:prSet/>
      <dgm:spPr/>
      <dgm:t>
        <a:bodyPr/>
        <a:lstStyle/>
        <a:p>
          <a:endParaRPr lang="ru-RU"/>
        </a:p>
      </dgm:t>
    </dgm:pt>
    <dgm:pt modelId="{CADE3596-8289-4B84-A257-DF280E807083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6433BFD8-8B34-4DC9-8F48-2646760227DD}" type="parTrans" cxnId="{2CF8834E-C7DC-48FA-98CC-E074D5A96208}">
      <dgm:prSet/>
      <dgm:spPr/>
      <dgm:t>
        <a:bodyPr/>
        <a:lstStyle/>
        <a:p>
          <a:endParaRPr lang="ru-RU"/>
        </a:p>
      </dgm:t>
    </dgm:pt>
    <dgm:pt modelId="{D64166B0-1773-404B-ACF5-BE0C9591A8C4}" type="sibTrans" cxnId="{2CF8834E-C7DC-48FA-98CC-E074D5A96208}">
      <dgm:prSet/>
      <dgm:spPr/>
      <dgm:t>
        <a:bodyPr/>
        <a:lstStyle/>
        <a:p>
          <a:endParaRPr lang="ru-RU"/>
        </a:p>
      </dgm:t>
    </dgm:pt>
    <dgm:pt modelId="{2DAC3AF7-F324-4B05-8AF2-EF935F30907A}">
      <dgm:prSet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15943 учащихся в школах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419073-9AA4-4D22-9956-3459DDA532C4}" type="parTrans" cxnId="{9D39D5BC-3C0C-41D1-AD75-780C0C15B613}">
      <dgm:prSet/>
      <dgm:spPr/>
      <dgm:t>
        <a:bodyPr/>
        <a:lstStyle/>
        <a:p>
          <a:endParaRPr lang="ru-RU"/>
        </a:p>
      </dgm:t>
    </dgm:pt>
    <dgm:pt modelId="{810D5BBF-A4E6-4150-A6DA-CE7C8B9FFA0B}" type="sibTrans" cxnId="{9D39D5BC-3C0C-41D1-AD75-780C0C15B613}">
      <dgm:prSet/>
      <dgm:spPr/>
      <dgm:t>
        <a:bodyPr/>
        <a:lstStyle/>
        <a:p>
          <a:endParaRPr lang="ru-RU"/>
        </a:p>
      </dgm:t>
    </dgm:pt>
    <dgm:pt modelId="{B5DD83D1-3E01-47A2-886F-82DC24E9C1A8}">
      <dgm:prSet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10956 посадочных мест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0B02ED-4CE4-478C-8DFB-FB652C22ADC7}" type="parTrans" cxnId="{D90F2835-6D99-41AB-99AF-93D204BB8F4F}">
      <dgm:prSet/>
      <dgm:spPr/>
      <dgm:t>
        <a:bodyPr/>
        <a:lstStyle/>
        <a:p>
          <a:endParaRPr lang="ru-RU"/>
        </a:p>
      </dgm:t>
    </dgm:pt>
    <dgm:pt modelId="{45FB7517-E365-43D1-8CED-1A767A00E0AC}" type="sibTrans" cxnId="{D90F2835-6D99-41AB-99AF-93D204BB8F4F}">
      <dgm:prSet/>
      <dgm:spPr/>
      <dgm:t>
        <a:bodyPr/>
        <a:lstStyle/>
        <a:p>
          <a:endParaRPr lang="ru-RU"/>
        </a:p>
      </dgm:t>
    </dgm:pt>
    <dgm:pt modelId="{46CB53C2-9CF8-4F52-AF73-F24C03330F62}">
      <dgm:prSet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2685 работников в образовательных организациях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011EDA-2AC2-43F4-BFF2-279BDB94F180}" type="parTrans" cxnId="{55531684-2A3C-4165-B83D-EA6821A138D5}">
      <dgm:prSet/>
      <dgm:spPr/>
      <dgm:t>
        <a:bodyPr/>
        <a:lstStyle/>
        <a:p>
          <a:endParaRPr lang="ru-RU"/>
        </a:p>
      </dgm:t>
    </dgm:pt>
    <dgm:pt modelId="{FF94144D-199A-4723-BFEA-68C72BECB9C6}" type="sibTrans" cxnId="{55531684-2A3C-4165-B83D-EA6821A138D5}">
      <dgm:prSet/>
      <dgm:spPr/>
      <dgm:t>
        <a:bodyPr/>
        <a:lstStyle/>
        <a:p>
          <a:endParaRPr lang="ru-RU"/>
        </a:p>
      </dgm:t>
    </dgm:pt>
    <dgm:pt modelId="{267F2653-7575-49EB-B9F0-B96AC5065849}">
      <dgm:prSet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1453</a:t>
          </a:r>
          <a:r>
            <a:rPr lang="ru-RU" sz="2800" b="1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педагогических</a:t>
          </a:r>
          <a:r>
            <a:rPr lang="ru-RU" sz="2800" b="1" dirty="0" smtClean="0">
              <a:solidFill>
                <a:schemeClr val="tx2">
                  <a:lumMod val="75000"/>
                </a:schemeClr>
              </a:solidFill>
            </a:rPr>
            <a:t> работников</a:t>
          </a:r>
          <a:endParaRPr lang="ru-RU" sz="2800" b="1" dirty="0">
            <a:solidFill>
              <a:schemeClr val="tx2">
                <a:lumMod val="75000"/>
              </a:schemeClr>
            </a:solidFill>
          </a:endParaRPr>
        </a:p>
      </dgm:t>
    </dgm:pt>
    <dgm:pt modelId="{CDEA4C2C-B788-47C0-AB41-0CD679D0C8D8}" type="parTrans" cxnId="{40BABD6B-DECF-4AD6-A504-402836ECACD7}">
      <dgm:prSet/>
      <dgm:spPr/>
      <dgm:t>
        <a:bodyPr/>
        <a:lstStyle/>
        <a:p>
          <a:endParaRPr lang="ru-RU"/>
        </a:p>
      </dgm:t>
    </dgm:pt>
    <dgm:pt modelId="{3EDD4BC9-D40E-499A-8876-A10004343BBB}" type="sibTrans" cxnId="{40BABD6B-DECF-4AD6-A504-402836ECACD7}">
      <dgm:prSet/>
      <dgm:spPr/>
      <dgm:t>
        <a:bodyPr/>
        <a:lstStyle/>
        <a:p>
          <a:endParaRPr lang="ru-RU"/>
        </a:p>
      </dgm:t>
    </dgm:pt>
    <dgm:pt modelId="{F2B6E806-CE50-457B-922D-51301D735DCA}">
      <dgm:prSet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 школ, 4 учреждения дополнительного образования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586EE-F204-4405-95E9-844ACD67502D}" type="parTrans" cxnId="{E559546D-CEF3-44D9-9F73-6992B90A52AE}">
      <dgm:prSet/>
      <dgm:spPr/>
      <dgm:t>
        <a:bodyPr/>
        <a:lstStyle/>
        <a:p>
          <a:endParaRPr lang="ru-RU"/>
        </a:p>
      </dgm:t>
    </dgm:pt>
    <dgm:pt modelId="{1828BAC3-5B68-465E-8BB5-65823CD1B541}" type="sibTrans" cxnId="{E559546D-CEF3-44D9-9F73-6992B90A52AE}">
      <dgm:prSet/>
      <dgm:spPr/>
      <dgm:t>
        <a:bodyPr/>
        <a:lstStyle/>
        <a:p>
          <a:endParaRPr lang="ru-RU"/>
        </a:p>
      </dgm:t>
    </dgm:pt>
    <dgm:pt modelId="{6EE61543-E483-4100-BB3A-5464104FE518}" type="pres">
      <dgm:prSet presAssocID="{18100C06-3823-49AB-BE79-953A2BAB32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B18A00-382E-4BF7-945D-37F45F2C1FEE}" type="pres">
      <dgm:prSet presAssocID="{3A29590F-2F2C-42C3-A53F-72E598E01F14}" presName="composite" presStyleCnt="0"/>
      <dgm:spPr/>
    </dgm:pt>
    <dgm:pt modelId="{F795B2CB-A9DF-4431-A4D4-D6A0D0D44625}" type="pres">
      <dgm:prSet presAssocID="{3A29590F-2F2C-42C3-A53F-72E598E01F14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FAF15-E67A-4B0D-80DD-8B03F4A7C66C}" type="pres">
      <dgm:prSet presAssocID="{3A29590F-2F2C-42C3-A53F-72E598E01F14}" presName="descendantText" presStyleLbl="alignAcc1" presStyleIdx="0" presStyleCnt="5" custLinFactY="44467" custLinFactNeighborX="8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58F2A-4C1B-48E8-B4FB-40AEC982A1AC}" type="pres">
      <dgm:prSet presAssocID="{FED476EF-207B-46A1-A69D-C7CEE64DFBE2}" presName="sp" presStyleCnt="0"/>
      <dgm:spPr/>
    </dgm:pt>
    <dgm:pt modelId="{BCE6205B-5B45-447A-A0E4-E8CC2B39413B}" type="pres">
      <dgm:prSet presAssocID="{CADE3596-8289-4B84-A257-DF280E807083}" presName="composite" presStyleCnt="0"/>
      <dgm:spPr/>
    </dgm:pt>
    <dgm:pt modelId="{673798AE-B355-48AE-840C-FB128F7F1ADA}" type="pres">
      <dgm:prSet presAssocID="{CADE3596-8289-4B84-A257-DF280E80708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F3ABE-9FEC-4460-AF65-1325C433A998}" type="pres">
      <dgm:prSet presAssocID="{CADE3596-8289-4B84-A257-DF280E807083}" presName="descendantText" presStyleLbl="alignAcc1" presStyleIdx="1" presStyleCnt="5" custLinFactY="-38096" custLinFactNeighborX="6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224FA-E029-456A-8767-B1B01282B72E}" type="pres">
      <dgm:prSet presAssocID="{D64166B0-1773-404B-ACF5-BE0C9591A8C4}" presName="sp" presStyleCnt="0"/>
      <dgm:spPr/>
    </dgm:pt>
    <dgm:pt modelId="{757E55B9-9630-4A43-BFA7-025BF85C3850}" type="pres">
      <dgm:prSet presAssocID="{0EA820F0-15E8-4C9E-B150-829A6AEB595A}" presName="composite" presStyleCnt="0"/>
      <dgm:spPr/>
    </dgm:pt>
    <dgm:pt modelId="{A9EA89F3-3EF0-48FC-BAEB-7E35FB45C6E1}" type="pres">
      <dgm:prSet presAssocID="{0EA820F0-15E8-4C9E-B150-829A6AEB595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25EB0-FC9D-4E50-9686-09E10C83A102}" type="pres">
      <dgm:prSet presAssocID="{0EA820F0-15E8-4C9E-B150-829A6AEB595A}" presName="descendantText" presStyleLbl="alignAcc1" presStyleIdx="2" presStyleCnt="5" custLinFactNeighborX="-86" custLinFactNeighborY="-2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03542-6A9A-4412-97B9-3D6B5F559265}" type="pres">
      <dgm:prSet presAssocID="{D4A79D9A-5E7A-46BE-932A-6B580F08BBFD}" presName="sp" presStyleCnt="0"/>
      <dgm:spPr/>
    </dgm:pt>
    <dgm:pt modelId="{B4894774-81A2-423E-A17A-70CC5C496DF5}" type="pres">
      <dgm:prSet presAssocID="{3E9232BB-434D-45CC-99F9-6E6DFA5281A7}" presName="composite" presStyleCnt="0"/>
      <dgm:spPr/>
    </dgm:pt>
    <dgm:pt modelId="{EABDE512-0C86-4DD2-8F38-609E43459C34}" type="pres">
      <dgm:prSet presAssocID="{3E9232BB-434D-45CC-99F9-6E6DFA5281A7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2AFE7-4B30-4756-BC11-07E08443615A}" type="pres">
      <dgm:prSet presAssocID="{3E9232BB-434D-45CC-99F9-6E6DFA5281A7}" presName="descendantText" presStyleLbl="alignAcc1" presStyleIdx="3" presStyleCnt="5" custLinFactNeighborX="847" custLinFactNeighborY="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A3D54-2A6B-42CF-B882-36EAA23607F2}" type="pres">
      <dgm:prSet presAssocID="{02F01608-83D2-4447-BFC1-477C19F36A24}" presName="sp" presStyleCnt="0"/>
      <dgm:spPr/>
    </dgm:pt>
    <dgm:pt modelId="{4DFD99EB-5AE7-4EE2-A4E2-FFE66FF27DC5}" type="pres">
      <dgm:prSet presAssocID="{AA226CD8-2427-430B-9A9C-9DD108C88786}" presName="composite" presStyleCnt="0"/>
      <dgm:spPr/>
    </dgm:pt>
    <dgm:pt modelId="{1A322655-A3B3-4306-9CC4-04EED1BFDC59}" type="pres">
      <dgm:prSet presAssocID="{AA226CD8-2427-430B-9A9C-9DD108C8878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895F3-6BBA-45C4-BB27-95506CD3DE70}" type="pres">
      <dgm:prSet presAssocID="{AA226CD8-2427-430B-9A9C-9DD108C8878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615A65-1C4C-4BD1-985A-0342FEBE5AB6}" type="presOf" srcId="{46CB53C2-9CF8-4F52-AF73-F24C03330F62}" destId="{52C2AFE7-4B30-4756-BC11-07E08443615A}" srcOrd="0" destOrd="0" presId="urn:microsoft.com/office/officeart/2005/8/layout/chevron2"/>
    <dgm:cxn modelId="{40BABD6B-DECF-4AD6-A504-402836ECACD7}" srcId="{AA226CD8-2427-430B-9A9C-9DD108C88786}" destId="{267F2653-7575-49EB-B9F0-B96AC5065849}" srcOrd="0" destOrd="0" parTransId="{CDEA4C2C-B788-47C0-AB41-0CD679D0C8D8}" sibTransId="{3EDD4BC9-D40E-499A-8876-A10004343BBB}"/>
    <dgm:cxn modelId="{E6F5BD2B-6228-48C2-96FB-AC67184941A2}" type="presOf" srcId="{18100C06-3823-49AB-BE79-953A2BAB3228}" destId="{6EE61543-E483-4100-BB3A-5464104FE518}" srcOrd="0" destOrd="0" presId="urn:microsoft.com/office/officeart/2005/8/layout/chevron2"/>
    <dgm:cxn modelId="{FCB87569-F18B-4985-ABA9-8CB3AE143D42}" srcId="{18100C06-3823-49AB-BE79-953A2BAB3228}" destId="{3A29590F-2F2C-42C3-A53F-72E598E01F14}" srcOrd="0" destOrd="0" parTransId="{4C9BE87E-F8F6-4A73-A596-28ACAF480F2B}" sibTransId="{FED476EF-207B-46A1-A69D-C7CEE64DFBE2}"/>
    <dgm:cxn modelId="{F46EEB67-EA5A-4290-A0FE-0C2562194960}" type="presOf" srcId="{F2B6E806-CE50-457B-922D-51301D735DCA}" destId="{577F3ABE-9FEC-4460-AF65-1325C433A998}" srcOrd="0" destOrd="0" presId="urn:microsoft.com/office/officeart/2005/8/layout/chevron2"/>
    <dgm:cxn modelId="{E559546D-CEF3-44D9-9F73-6992B90A52AE}" srcId="{CADE3596-8289-4B84-A257-DF280E807083}" destId="{F2B6E806-CE50-457B-922D-51301D735DCA}" srcOrd="0" destOrd="0" parTransId="{C9D586EE-F204-4405-95E9-844ACD67502D}" sibTransId="{1828BAC3-5B68-465E-8BB5-65823CD1B541}"/>
    <dgm:cxn modelId="{D90F2835-6D99-41AB-99AF-93D204BB8F4F}" srcId="{0EA820F0-15E8-4C9E-B150-829A6AEB595A}" destId="{B5DD83D1-3E01-47A2-886F-82DC24E9C1A8}" srcOrd="0" destOrd="0" parTransId="{6A0B02ED-4CE4-478C-8DFB-FB652C22ADC7}" sibTransId="{45FB7517-E365-43D1-8CED-1A767A00E0AC}"/>
    <dgm:cxn modelId="{B42E0BDF-7AAD-466C-80CB-7984791ADA61}" type="presOf" srcId="{3E9232BB-434D-45CC-99F9-6E6DFA5281A7}" destId="{EABDE512-0C86-4DD2-8F38-609E43459C34}" srcOrd="0" destOrd="0" presId="urn:microsoft.com/office/officeart/2005/8/layout/chevron2"/>
    <dgm:cxn modelId="{DC29273D-C6AB-4A2C-AB83-E1CF5F62E2B3}" srcId="{18100C06-3823-49AB-BE79-953A2BAB3228}" destId="{3E9232BB-434D-45CC-99F9-6E6DFA5281A7}" srcOrd="3" destOrd="0" parTransId="{537B8DC4-90B8-4C95-9596-05972BB1D0C1}" sibTransId="{02F01608-83D2-4447-BFC1-477C19F36A24}"/>
    <dgm:cxn modelId="{4A6D096F-A9D5-439E-B049-1F7A35CF5C68}" type="presOf" srcId="{3A29590F-2F2C-42C3-A53F-72E598E01F14}" destId="{F795B2CB-A9DF-4431-A4D4-D6A0D0D44625}" srcOrd="0" destOrd="0" presId="urn:microsoft.com/office/officeart/2005/8/layout/chevron2"/>
    <dgm:cxn modelId="{A7C73E55-1C48-423C-8222-02545AB54787}" type="presOf" srcId="{0EA820F0-15E8-4C9E-B150-829A6AEB595A}" destId="{A9EA89F3-3EF0-48FC-BAEB-7E35FB45C6E1}" srcOrd="0" destOrd="0" presId="urn:microsoft.com/office/officeart/2005/8/layout/chevron2"/>
    <dgm:cxn modelId="{9D39D5BC-3C0C-41D1-AD75-780C0C15B613}" srcId="{3A29590F-2F2C-42C3-A53F-72E598E01F14}" destId="{2DAC3AF7-F324-4B05-8AF2-EF935F30907A}" srcOrd="0" destOrd="0" parTransId="{0F419073-9AA4-4D22-9956-3459DDA532C4}" sibTransId="{810D5BBF-A4E6-4150-A6DA-CE7C8B9FFA0B}"/>
    <dgm:cxn modelId="{C125C181-0A19-45BD-897E-B6CC419BE30B}" type="presOf" srcId="{267F2653-7575-49EB-B9F0-B96AC5065849}" destId="{756895F3-6BBA-45C4-BB27-95506CD3DE70}" srcOrd="0" destOrd="0" presId="urn:microsoft.com/office/officeart/2005/8/layout/chevron2"/>
    <dgm:cxn modelId="{2CF8834E-C7DC-48FA-98CC-E074D5A96208}" srcId="{18100C06-3823-49AB-BE79-953A2BAB3228}" destId="{CADE3596-8289-4B84-A257-DF280E807083}" srcOrd="1" destOrd="0" parTransId="{6433BFD8-8B34-4DC9-8F48-2646760227DD}" sibTransId="{D64166B0-1773-404B-ACF5-BE0C9591A8C4}"/>
    <dgm:cxn modelId="{931E405D-7D57-43C1-9693-02C650740218}" type="presOf" srcId="{2DAC3AF7-F324-4B05-8AF2-EF935F30907A}" destId="{0F4FAF15-E67A-4B0D-80DD-8B03F4A7C66C}" srcOrd="0" destOrd="0" presId="urn:microsoft.com/office/officeart/2005/8/layout/chevron2"/>
    <dgm:cxn modelId="{D1B10A16-B3DC-480E-B622-69057F0546E8}" type="presOf" srcId="{CADE3596-8289-4B84-A257-DF280E807083}" destId="{673798AE-B355-48AE-840C-FB128F7F1ADA}" srcOrd="0" destOrd="0" presId="urn:microsoft.com/office/officeart/2005/8/layout/chevron2"/>
    <dgm:cxn modelId="{ED568C0B-DAF3-496D-99EF-0AA704B763DD}" srcId="{18100C06-3823-49AB-BE79-953A2BAB3228}" destId="{0EA820F0-15E8-4C9E-B150-829A6AEB595A}" srcOrd="2" destOrd="0" parTransId="{B2D9CE68-36ED-48FA-B254-E5F15CEBDFBD}" sibTransId="{D4A79D9A-5E7A-46BE-932A-6B580F08BBFD}"/>
    <dgm:cxn modelId="{712BF3AC-790E-4D71-A6E0-86353DCC333F}" srcId="{18100C06-3823-49AB-BE79-953A2BAB3228}" destId="{AA226CD8-2427-430B-9A9C-9DD108C88786}" srcOrd="4" destOrd="0" parTransId="{53B6878B-7479-49C1-8FE9-894EC3A5BECC}" sibTransId="{DEDE7F12-8486-495A-8744-2736E3E82E28}"/>
    <dgm:cxn modelId="{AE29EE6F-090A-4ED4-8ADB-8709886CDEA4}" type="presOf" srcId="{B5DD83D1-3E01-47A2-886F-82DC24E9C1A8}" destId="{E3425EB0-FC9D-4E50-9686-09E10C83A102}" srcOrd="0" destOrd="0" presId="urn:microsoft.com/office/officeart/2005/8/layout/chevron2"/>
    <dgm:cxn modelId="{55531684-2A3C-4165-B83D-EA6821A138D5}" srcId="{3E9232BB-434D-45CC-99F9-6E6DFA5281A7}" destId="{46CB53C2-9CF8-4F52-AF73-F24C03330F62}" srcOrd="0" destOrd="0" parTransId="{08011EDA-2AC2-43F4-BFF2-279BDB94F180}" sibTransId="{FF94144D-199A-4723-BFEA-68C72BECB9C6}"/>
    <dgm:cxn modelId="{98D47784-7CE5-4431-96C7-B498D10E8E6C}" type="presOf" srcId="{AA226CD8-2427-430B-9A9C-9DD108C88786}" destId="{1A322655-A3B3-4306-9CC4-04EED1BFDC59}" srcOrd="0" destOrd="0" presId="urn:microsoft.com/office/officeart/2005/8/layout/chevron2"/>
    <dgm:cxn modelId="{6A87E80A-8228-4F55-AE6E-F27621BC1F88}" type="presParOf" srcId="{6EE61543-E483-4100-BB3A-5464104FE518}" destId="{9BB18A00-382E-4BF7-945D-37F45F2C1FEE}" srcOrd="0" destOrd="0" presId="urn:microsoft.com/office/officeart/2005/8/layout/chevron2"/>
    <dgm:cxn modelId="{995E4A93-2949-4A7F-99D7-D23BC3211274}" type="presParOf" srcId="{9BB18A00-382E-4BF7-945D-37F45F2C1FEE}" destId="{F795B2CB-A9DF-4431-A4D4-D6A0D0D44625}" srcOrd="0" destOrd="0" presId="urn:microsoft.com/office/officeart/2005/8/layout/chevron2"/>
    <dgm:cxn modelId="{F21F06D0-E6D0-4C5A-A720-2DC25869FB3C}" type="presParOf" srcId="{9BB18A00-382E-4BF7-945D-37F45F2C1FEE}" destId="{0F4FAF15-E67A-4B0D-80DD-8B03F4A7C66C}" srcOrd="1" destOrd="0" presId="urn:microsoft.com/office/officeart/2005/8/layout/chevron2"/>
    <dgm:cxn modelId="{0AEB3FC3-6DBE-4487-A15D-761CB01077A9}" type="presParOf" srcId="{6EE61543-E483-4100-BB3A-5464104FE518}" destId="{BAB58F2A-4C1B-48E8-B4FB-40AEC982A1AC}" srcOrd="1" destOrd="0" presId="urn:microsoft.com/office/officeart/2005/8/layout/chevron2"/>
    <dgm:cxn modelId="{C3FA1D97-35B3-4EA9-8705-6D2E61C47993}" type="presParOf" srcId="{6EE61543-E483-4100-BB3A-5464104FE518}" destId="{BCE6205B-5B45-447A-A0E4-E8CC2B39413B}" srcOrd="2" destOrd="0" presId="urn:microsoft.com/office/officeart/2005/8/layout/chevron2"/>
    <dgm:cxn modelId="{48AE09A3-D31A-4D80-9474-F10080BD1E4C}" type="presParOf" srcId="{BCE6205B-5B45-447A-A0E4-E8CC2B39413B}" destId="{673798AE-B355-48AE-840C-FB128F7F1ADA}" srcOrd="0" destOrd="0" presId="urn:microsoft.com/office/officeart/2005/8/layout/chevron2"/>
    <dgm:cxn modelId="{8FCF7C49-67CD-40FD-98AB-866C4440032C}" type="presParOf" srcId="{BCE6205B-5B45-447A-A0E4-E8CC2B39413B}" destId="{577F3ABE-9FEC-4460-AF65-1325C433A998}" srcOrd="1" destOrd="0" presId="urn:microsoft.com/office/officeart/2005/8/layout/chevron2"/>
    <dgm:cxn modelId="{E9105B09-ADE6-4312-8680-AFCE74521FC1}" type="presParOf" srcId="{6EE61543-E483-4100-BB3A-5464104FE518}" destId="{FBE224FA-E029-456A-8767-B1B01282B72E}" srcOrd="3" destOrd="0" presId="urn:microsoft.com/office/officeart/2005/8/layout/chevron2"/>
    <dgm:cxn modelId="{A9760BB5-75C7-4F69-AB52-B48086967B50}" type="presParOf" srcId="{6EE61543-E483-4100-BB3A-5464104FE518}" destId="{757E55B9-9630-4A43-BFA7-025BF85C3850}" srcOrd="4" destOrd="0" presId="urn:microsoft.com/office/officeart/2005/8/layout/chevron2"/>
    <dgm:cxn modelId="{0F5CC749-4A04-4107-B259-C3F463773E4A}" type="presParOf" srcId="{757E55B9-9630-4A43-BFA7-025BF85C3850}" destId="{A9EA89F3-3EF0-48FC-BAEB-7E35FB45C6E1}" srcOrd="0" destOrd="0" presId="urn:microsoft.com/office/officeart/2005/8/layout/chevron2"/>
    <dgm:cxn modelId="{3F3C604C-01C0-4484-9338-25B106B64E2E}" type="presParOf" srcId="{757E55B9-9630-4A43-BFA7-025BF85C3850}" destId="{E3425EB0-FC9D-4E50-9686-09E10C83A102}" srcOrd="1" destOrd="0" presId="urn:microsoft.com/office/officeart/2005/8/layout/chevron2"/>
    <dgm:cxn modelId="{D3D43238-A1E3-4AFE-9D74-9C38195AACC9}" type="presParOf" srcId="{6EE61543-E483-4100-BB3A-5464104FE518}" destId="{5FC03542-6A9A-4412-97B9-3D6B5F559265}" srcOrd="5" destOrd="0" presId="urn:microsoft.com/office/officeart/2005/8/layout/chevron2"/>
    <dgm:cxn modelId="{C4D7B07C-ADB7-4302-BF41-BECB86D27298}" type="presParOf" srcId="{6EE61543-E483-4100-BB3A-5464104FE518}" destId="{B4894774-81A2-423E-A17A-70CC5C496DF5}" srcOrd="6" destOrd="0" presId="urn:microsoft.com/office/officeart/2005/8/layout/chevron2"/>
    <dgm:cxn modelId="{FAB1DDEE-D2AE-448E-B860-02572DDCA16F}" type="presParOf" srcId="{B4894774-81A2-423E-A17A-70CC5C496DF5}" destId="{EABDE512-0C86-4DD2-8F38-609E43459C34}" srcOrd="0" destOrd="0" presId="urn:microsoft.com/office/officeart/2005/8/layout/chevron2"/>
    <dgm:cxn modelId="{4CAC9361-50CB-47E3-B15D-BC57D5DF2333}" type="presParOf" srcId="{B4894774-81A2-423E-A17A-70CC5C496DF5}" destId="{52C2AFE7-4B30-4756-BC11-07E08443615A}" srcOrd="1" destOrd="0" presId="urn:microsoft.com/office/officeart/2005/8/layout/chevron2"/>
    <dgm:cxn modelId="{CBA43A23-DD67-45B7-A8E9-7226C1EC8C3D}" type="presParOf" srcId="{6EE61543-E483-4100-BB3A-5464104FE518}" destId="{4CAA3D54-2A6B-42CF-B882-36EAA23607F2}" srcOrd="7" destOrd="0" presId="urn:microsoft.com/office/officeart/2005/8/layout/chevron2"/>
    <dgm:cxn modelId="{4899DD63-49A4-4C4E-9FF3-29FDC1D3032A}" type="presParOf" srcId="{6EE61543-E483-4100-BB3A-5464104FE518}" destId="{4DFD99EB-5AE7-4EE2-A4E2-FFE66FF27DC5}" srcOrd="8" destOrd="0" presId="urn:microsoft.com/office/officeart/2005/8/layout/chevron2"/>
    <dgm:cxn modelId="{1AD619B0-0A8F-4AEA-93FA-4FAB445F10C0}" type="presParOf" srcId="{4DFD99EB-5AE7-4EE2-A4E2-FFE66FF27DC5}" destId="{1A322655-A3B3-4306-9CC4-04EED1BFDC59}" srcOrd="0" destOrd="0" presId="urn:microsoft.com/office/officeart/2005/8/layout/chevron2"/>
    <dgm:cxn modelId="{72037ED8-EB9C-42EF-9A36-0091B3A2DD54}" type="presParOf" srcId="{4DFD99EB-5AE7-4EE2-A4E2-FFE66FF27DC5}" destId="{756895F3-6BBA-45C4-BB27-95506CD3DE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5B2CB-A9DF-4431-A4D4-D6A0D0D44625}">
      <dsp:nvSpPr>
        <dsp:cNvPr id="0" name=""/>
        <dsp:cNvSpPr/>
      </dsp:nvSpPr>
      <dsp:spPr>
        <a:xfrm rot="5400000">
          <a:off x="-163740" y="168924"/>
          <a:ext cx="1091606" cy="76412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-5400000">
        <a:off x="1" y="387245"/>
        <a:ext cx="764124" cy="327482"/>
      </dsp:txXfrm>
    </dsp:sp>
    <dsp:sp modelId="{0F4FAF15-E67A-4B0D-80DD-8B03F4A7C66C}">
      <dsp:nvSpPr>
        <dsp:cNvPr id="0" name=""/>
        <dsp:cNvSpPr/>
      </dsp:nvSpPr>
      <dsp:spPr>
        <a:xfrm rot="5400000">
          <a:off x="4313570" y="-2519204"/>
          <a:ext cx="709544" cy="7808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15943 учащихся в школах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64125" y="1064878"/>
        <a:ext cx="7773798" cy="640270"/>
      </dsp:txXfrm>
    </dsp:sp>
    <dsp:sp modelId="{673798AE-B355-48AE-840C-FB128F7F1ADA}">
      <dsp:nvSpPr>
        <dsp:cNvPr id="0" name=""/>
        <dsp:cNvSpPr/>
      </dsp:nvSpPr>
      <dsp:spPr>
        <a:xfrm rot="5400000">
          <a:off x="-163740" y="1143596"/>
          <a:ext cx="1091606" cy="764124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-5400000">
        <a:off x="1" y="1361917"/>
        <a:ext cx="764124" cy="327482"/>
      </dsp:txXfrm>
    </dsp:sp>
    <dsp:sp modelId="{577F3ABE-9FEC-4460-AF65-1325C433A998}">
      <dsp:nvSpPr>
        <dsp:cNvPr id="0" name=""/>
        <dsp:cNvSpPr/>
      </dsp:nvSpPr>
      <dsp:spPr>
        <a:xfrm rot="5400000">
          <a:off x="4313570" y="-3549442"/>
          <a:ext cx="709544" cy="7808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 школ, 4 учреждения дополнительного образования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64125" y="34640"/>
        <a:ext cx="7773798" cy="640270"/>
      </dsp:txXfrm>
    </dsp:sp>
    <dsp:sp modelId="{A9EA89F3-3EF0-48FC-BAEB-7E35FB45C6E1}">
      <dsp:nvSpPr>
        <dsp:cNvPr id="0" name=""/>
        <dsp:cNvSpPr/>
      </dsp:nvSpPr>
      <dsp:spPr>
        <a:xfrm rot="5400000">
          <a:off x="-163740" y="2118267"/>
          <a:ext cx="1091606" cy="764124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-5400000">
        <a:off x="1" y="2336588"/>
        <a:ext cx="764124" cy="327482"/>
      </dsp:txXfrm>
    </dsp:sp>
    <dsp:sp modelId="{E3425EB0-FC9D-4E50-9686-09E10C83A102}">
      <dsp:nvSpPr>
        <dsp:cNvPr id="0" name=""/>
        <dsp:cNvSpPr/>
      </dsp:nvSpPr>
      <dsp:spPr>
        <a:xfrm rot="5400000">
          <a:off x="4306854" y="-1614977"/>
          <a:ext cx="709544" cy="7808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10956 посадочных мест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57409" y="1969105"/>
        <a:ext cx="7773798" cy="640270"/>
      </dsp:txXfrm>
    </dsp:sp>
    <dsp:sp modelId="{EABDE512-0C86-4DD2-8F38-609E43459C34}">
      <dsp:nvSpPr>
        <dsp:cNvPr id="0" name=""/>
        <dsp:cNvSpPr/>
      </dsp:nvSpPr>
      <dsp:spPr>
        <a:xfrm rot="5400000">
          <a:off x="-163740" y="3092939"/>
          <a:ext cx="1091606" cy="764124"/>
        </a:xfrm>
        <a:prstGeom prst="chevron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    </a:t>
          </a:r>
          <a:endParaRPr lang="ru-RU" sz="2100" kern="1200" dirty="0"/>
        </a:p>
      </dsp:txBody>
      <dsp:txXfrm rot="-5400000">
        <a:off x="1" y="3311260"/>
        <a:ext cx="764124" cy="327482"/>
      </dsp:txXfrm>
    </dsp:sp>
    <dsp:sp modelId="{52C2AFE7-4B30-4756-BC11-07E08443615A}">
      <dsp:nvSpPr>
        <dsp:cNvPr id="0" name=""/>
        <dsp:cNvSpPr/>
      </dsp:nvSpPr>
      <dsp:spPr>
        <a:xfrm rot="5400000">
          <a:off x="4313570" y="-615209"/>
          <a:ext cx="709544" cy="7808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2685 работников в образовательных организациях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64125" y="2968873"/>
        <a:ext cx="7773798" cy="640270"/>
      </dsp:txXfrm>
    </dsp:sp>
    <dsp:sp modelId="{1A322655-A3B3-4306-9CC4-04EED1BFDC59}">
      <dsp:nvSpPr>
        <dsp:cNvPr id="0" name=""/>
        <dsp:cNvSpPr/>
      </dsp:nvSpPr>
      <dsp:spPr>
        <a:xfrm rot="5400000">
          <a:off x="-163740" y="4067610"/>
          <a:ext cx="1091606" cy="764124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   </a:t>
          </a:r>
          <a:endParaRPr lang="ru-RU" sz="2100" kern="1200" dirty="0"/>
        </a:p>
      </dsp:txBody>
      <dsp:txXfrm rot="-5400000">
        <a:off x="1" y="4285931"/>
        <a:ext cx="764124" cy="327482"/>
      </dsp:txXfrm>
    </dsp:sp>
    <dsp:sp modelId="{756895F3-6BBA-45C4-BB27-95506CD3DE70}">
      <dsp:nvSpPr>
        <dsp:cNvPr id="0" name=""/>
        <dsp:cNvSpPr/>
      </dsp:nvSpPr>
      <dsp:spPr>
        <a:xfrm rot="5400000">
          <a:off x="4313570" y="354424"/>
          <a:ext cx="709544" cy="7808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1453</a:t>
          </a: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педагогических</a:t>
          </a: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</a:rPr>
            <a:t> работников</a:t>
          </a:r>
          <a:endParaRPr lang="ru-RU" sz="28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764125" y="3938507"/>
        <a:ext cx="7773798" cy="640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80875-4E5F-4062-AA51-F1012066C9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25E88-5CF4-424A-A76B-2B5CFC1E2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5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05C9C33-2E05-4F6A-BDD1-8FA5E713229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8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EDC331C-B51A-4839-A244-9BB605389384}" type="slidenum">
              <a:rPr lang="ru-RU" altLang="ru-RU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1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4005064"/>
            <a:ext cx="60121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05264"/>
            <a:ext cx="6400800" cy="10339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71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59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8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FBC5F46B-276C-4F3B-BD32-E1544201244C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40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0420CEE0-B389-4E28-8817-88DF8F08DE45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27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CBCB52D1-AAEC-438C-9F29-C2F142ECB9D0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82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BA484855-311A-4F39-BC9E-A573DF5F6F23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38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01391B25-ED81-4C08-8F64-1A116BF30896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24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5589F998-5D35-4F12-8581-470AFD4AB274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48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120D0349-7DDC-473A-82D7-23790B5E83C0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04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D9B4779B-15E4-49F3-8079-F066565E04A2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1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gradFill>
          <a:gsLst>
            <a:gs pos="1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120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3D966BC0-183C-48CD-8BF8-59FB7608F1DD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95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C8DBE342-FDDD-46A7-87D0-1FAD3477C98F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79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36342310-1C3C-4407-AD2F-AB1F912C8767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6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50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97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7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97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2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28AF9-BEFD-4449-AC31-61D172F2DA13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A087-498F-4939-B21A-10711F1CD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E8F5"/>
            </a:gs>
            <a:gs pos="100000">
              <a:srgbClr val="558ED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2248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Microsoft YaHei"/>
              <a:cs typeface="Arial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2248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defRPr smtClean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DBE4CFC5-C041-417D-86A0-215086D6D7DD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6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4314477"/>
            <a:ext cx="6012160" cy="14700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2020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6165304"/>
            <a:ext cx="5364088" cy="52984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2020г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260648"/>
            <a:ext cx="6768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 ГРОЗНЕНСКОГО                МУНИЦИПАЛЬНОГО РАЙОНА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1556792"/>
            <a:ext cx="9073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«От задач к решениям – стратегические ориентиры образования Грозненского муниципального района на 2020-2021 учебный год».</a:t>
            </a:r>
            <a:endParaRPr lang="ru-RU" altLang="ru-RU" sz="3600" b="1" i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980728"/>
            <a:ext cx="8100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Школы района обеспечены компьютерным оборудованием.</a:t>
            </a:r>
          </a:p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Все школы имеют по одному компьютерному классу, во всех учебных кабинетах учитель может пользоваться компьютером и интерактивной доской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2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76672"/>
            <a:ext cx="6400800" cy="103390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№2 с. Толстой-Юрт»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9" y="2099000"/>
            <a:ext cx="7511709" cy="4759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2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780928"/>
            <a:ext cx="6400800" cy="10339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7876456" cy="477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95736" y="6206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№3 с.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Алхан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-Кала»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648072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 «Побединская СОШ»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7700006" cy="4332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9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648072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п.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Долинский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8" y="2132856"/>
            <a:ext cx="7528892" cy="4483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50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bogorodskoe43.ru/uploads/posts/2015-10/1445364343_med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6552728" cy="40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403648" y="188640"/>
            <a:ext cx="7526040" cy="2311673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800" b="1" kern="0" dirty="0">
                <a:solidFill>
                  <a:srgbClr val="FFFFFF"/>
                </a:solidFill>
              </a:rPr>
              <a:t>Аттестатами с золотым тиснением и медалями «За особые успехи в учении» награждены 43 выпускника 12 образовательных организаций района. 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29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827584" y="146218"/>
            <a:ext cx="7526040" cy="6523142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sz="24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sz="24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получившие аттестаты  </a:t>
            </a:r>
            <a:r>
              <a:rPr lang="ru-RU" altLang="ru-RU" sz="2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золотым тиснением и 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медали 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особые успехи в учении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sz="24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1. МБОУ «СОШ №1 с. </a:t>
            </a:r>
            <a:r>
              <a:rPr lang="ru-RU" altLang="ru-RU" sz="2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Алхан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-Кала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МБОУ «СОШ №3 с. </a:t>
            </a:r>
            <a:r>
              <a:rPr lang="ru-RU" altLang="ru-RU" sz="2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Алхан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-Кала»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МБОУ «СОШ с. </a:t>
            </a:r>
            <a:r>
              <a:rPr lang="ru-RU" altLang="ru-RU" sz="2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Беркат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-Юрт»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МБОУ «СОШ с. Виноградное»           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МБОУ «СОШ п. </a:t>
            </a:r>
            <a:r>
              <a:rPr lang="ru-RU" altLang="ru-RU" sz="2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Долинский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6. МБОУ «Первомайская СОШ»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МБОУ «Побединская СОШ»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8. МБОУ «СОШ ст. Петропавловская»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9. МБОУ «СОШ ст. </a:t>
            </a:r>
            <a:r>
              <a:rPr lang="ru-RU" altLang="ru-RU" sz="2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Ильиновская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ru-RU" sz="24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10. МБОУ «СОШ №1 с. Толстой-Юрт»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11. МБОУ «СОШ №2 с. Толстой-Юрт»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12. МБОУ «СОШ №2 с. </a:t>
            </a:r>
            <a:r>
              <a:rPr lang="ru-RU" altLang="ru-RU" sz="2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Центора</a:t>
            </a:r>
            <a:r>
              <a:rPr lang="ru-RU" altLang="ru-RU" sz="2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-Юрт»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sz="2800" b="1" kern="0" dirty="0" smtClean="0">
              <a:solidFill>
                <a:srgbClr val="FFFFFF"/>
              </a:solidFill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25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\Downloads\Screenshot_20200825-182541_Instagra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4243105" cy="4399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03848" y="3933056"/>
            <a:ext cx="5652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Юсупов Мансур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Виситаевич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выпускник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МБОУ"СОШ №З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с.Алхан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-Кала", сдал ЕГЭ по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обществознанию на 92 балла.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Мансура с отличным результатом и желаем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при поступлении в вуз. </a:t>
            </a:r>
          </a:p>
        </p:txBody>
      </p:sp>
    </p:spTree>
    <p:extLst>
      <p:ext uri="{BB962C8B-B14F-4D97-AF65-F5344CB8AC3E}">
        <p14:creationId xmlns:p14="http://schemas.microsoft.com/office/powerpoint/2010/main" val="19583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\Downloads\Screenshot_20200825-181851_Instagram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84376" cy="3624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915816" y="3429001"/>
            <a:ext cx="57606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Салтамигов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Муслим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Асхабович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выпускник МБОУ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"СОШ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с.Беркат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-Юрт", набравший по профильной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математике 90 баллов, воспользовался своим правом на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объективное оценивание участников ЕГЭ и подал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апелляцию о несогласии с выставленными баллами.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Результат рассмотрения апелляции: удовлетворение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апелляции и изменение количества баллов в сторону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увеличения (с 90 баллов на 94).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Итого: результат Муслима-94 балла по профильной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математике. </a:t>
            </a:r>
          </a:p>
        </p:txBody>
      </p:sp>
    </p:spTree>
    <p:extLst>
      <p:ext uri="{BB962C8B-B14F-4D97-AF65-F5344CB8AC3E}">
        <p14:creationId xmlns:p14="http://schemas.microsoft.com/office/powerpoint/2010/main" val="11736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3926164" cy="3706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43808" y="3717032"/>
            <a:ext cx="6894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Обществознание- самый объемный по знаниям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экзамен. Он объединяет пять разных наук: право,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философию, социологию, экономику и политологию.</a:t>
            </a:r>
          </a:p>
          <a:p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Евмурзаев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Ильяс, выпускник МБОУ "СОШ N2</a:t>
            </a:r>
          </a:p>
          <a:p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с.Правобережное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доказал, что при должной подготовке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любого школьника есть возможность сдать экзамен и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наивысший балл.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Ильяса-99 баллов.</a:t>
            </a:r>
          </a:p>
        </p:txBody>
      </p:sp>
    </p:spTree>
    <p:extLst>
      <p:ext uri="{BB962C8B-B14F-4D97-AF65-F5344CB8AC3E}">
        <p14:creationId xmlns:p14="http://schemas.microsoft.com/office/powerpoint/2010/main" val="40075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E8F5"/>
            </a:gs>
            <a:gs pos="100000">
              <a:srgbClr val="558ED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5516563"/>
            <a:ext cx="9375776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4213" y="836613"/>
            <a:ext cx="806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500063" y="500063"/>
            <a:ext cx="7786687" cy="5286375"/>
          </a:xfrm>
          <a:prstGeom prst="curvedLeftArrow">
            <a:avLst>
              <a:gd name="adj1" fmla="val 21667"/>
              <a:gd name="adj2" fmla="val 43333"/>
              <a:gd name="adj3" fmla="val 33333"/>
            </a:avLst>
          </a:prstGeom>
          <a:solidFill>
            <a:srgbClr val="D23A62"/>
          </a:solidFill>
          <a:ln w="9360">
            <a:solidFill>
              <a:srgbClr val="604A7B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5" name="Овал 12"/>
          <p:cNvSpPr>
            <a:spLocks noChangeArrowheads="1"/>
          </p:cNvSpPr>
          <p:nvPr/>
        </p:nvSpPr>
        <p:spPr bwMode="auto">
          <a:xfrm rot="-580273">
            <a:off x="-6350" y="293688"/>
            <a:ext cx="2857500" cy="157162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Повышение качества образования</a:t>
            </a:r>
          </a:p>
        </p:txBody>
      </p:sp>
      <p:sp>
        <p:nvSpPr>
          <p:cNvPr id="5126" name="Овал 13"/>
          <p:cNvSpPr>
            <a:spLocks noChangeArrowheads="1"/>
          </p:cNvSpPr>
          <p:nvPr/>
        </p:nvSpPr>
        <p:spPr bwMode="auto">
          <a:xfrm rot="-416085">
            <a:off x="3371850" y="2570163"/>
            <a:ext cx="2428875" cy="157162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Организация деятельности с одаренными детьми</a:t>
            </a:r>
          </a:p>
        </p:txBody>
      </p:sp>
      <p:sp>
        <p:nvSpPr>
          <p:cNvPr id="5127" name="Овал 14"/>
          <p:cNvSpPr>
            <a:spLocks noChangeArrowheads="1"/>
          </p:cNvSpPr>
          <p:nvPr/>
        </p:nvSpPr>
        <p:spPr bwMode="auto">
          <a:xfrm rot="-704607">
            <a:off x="5572125" y="1214438"/>
            <a:ext cx="3571875" cy="157162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Повышение уровня средней заработной платы во исполнение Указов Президента РФ</a:t>
            </a:r>
          </a:p>
        </p:txBody>
      </p:sp>
      <p:sp>
        <p:nvSpPr>
          <p:cNvPr id="5128" name="Овал 15"/>
          <p:cNvSpPr>
            <a:spLocks noChangeArrowheads="1"/>
          </p:cNvSpPr>
          <p:nvPr/>
        </p:nvSpPr>
        <p:spPr bwMode="auto">
          <a:xfrm rot="-570991">
            <a:off x="6357938" y="3214688"/>
            <a:ext cx="2786062" cy="185737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Развитие системы дополнительного образования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29" name="Овал 16"/>
          <p:cNvSpPr>
            <a:spLocks noChangeArrowheads="1"/>
          </p:cNvSpPr>
          <p:nvPr/>
        </p:nvSpPr>
        <p:spPr bwMode="auto">
          <a:xfrm rot="21266946">
            <a:off x="2596277" y="4815589"/>
            <a:ext cx="4237193" cy="171450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Внедрение и реализация Федеральных государственных стандартов</a:t>
            </a:r>
          </a:p>
        </p:txBody>
      </p:sp>
      <p:sp>
        <p:nvSpPr>
          <p:cNvPr id="18" name="Овал 17"/>
          <p:cNvSpPr/>
          <p:nvPr/>
        </p:nvSpPr>
        <p:spPr bwMode="auto">
          <a:xfrm>
            <a:off x="75690" y="2995377"/>
            <a:ext cx="3286125" cy="200025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Современное образование: поиск эффективных решений, достижение новых высот</a:t>
            </a:r>
          </a:p>
        </p:txBody>
      </p:sp>
      <p:sp>
        <p:nvSpPr>
          <p:cNvPr id="5131" name="Овал 18"/>
          <p:cNvSpPr>
            <a:spLocks noChangeArrowheads="1"/>
          </p:cNvSpPr>
          <p:nvPr/>
        </p:nvSpPr>
        <p:spPr bwMode="auto">
          <a:xfrm rot="-255650">
            <a:off x="3143250" y="142875"/>
            <a:ext cx="3143250" cy="1785938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Национальная   система учительского роста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2526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640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02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240360" cy="3483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131840" y="3861048"/>
            <a:ext cx="6012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Муциева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Макка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Алиевна-96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языку,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11 класса</a:t>
            </a:r>
          </a:p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"СОШ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п.Долинский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</a:p>
        </p:txBody>
      </p:sp>
    </p:spTree>
    <p:extLst>
      <p:ext uri="{BB962C8B-B14F-4D97-AF65-F5344CB8AC3E}">
        <p14:creationId xmlns:p14="http://schemas.microsoft.com/office/powerpoint/2010/main" val="234634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889"/>
            <a:ext cx="3456384" cy="3712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07296" y="4077072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Сулумова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Хава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Хусаиновна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балла по русскому языку,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МБОУ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"СОШ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с.Побединское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22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252"/>
            <a:ext cx="2944557" cy="3700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124069" y="4149080"/>
            <a:ext cx="56964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Базиева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Амина Байтуллаевна-91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балл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языку, МБОУ "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ст.Петропавловская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71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6"/>
            <a:ext cx="3403764" cy="342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131840" y="4005064"/>
            <a:ext cx="59046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Юсупова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Лайла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Гиланиевна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балл  по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русскому языку, 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"СОШ ст.  Первомайская";</a:t>
            </a:r>
          </a:p>
          <a:p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96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7"/>
            <a:ext cx="3742299" cy="393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131840" y="3861048"/>
            <a:ext cx="56886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Гелагаев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Айнди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Адикович-91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 по русскому языку  МБОУ "СОШ ст. Петропавловская".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31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" y="764704"/>
            <a:ext cx="3635896" cy="2874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75856" y="3861048"/>
            <a:ext cx="5400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Федерации»–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Юсупова Роза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Ваиповна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Я.У.Эсхаджиева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с.Толстой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–Юрт Грозненского муниципального района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84757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1800" y="3978285"/>
            <a:ext cx="54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Цакаева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Салмановна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«Первомайская СОШ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45" b="41333"/>
          <a:stretch/>
        </p:blipFill>
        <p:spPr>
          <a:xfrm>
            <a:off x="0" y="836712"/>
            <a:ext cx="3981033" cy="3149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024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7492" y="3861048"/>
            <a:ext cx="5530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Шихсаидова Рая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Хусеновна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с. Виноградное»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6" name="Рисунок 5" descr="D:\конкурс Р.Х\шихсаидова р.х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6" y="908226"/>
            <a:ext cx="3024336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9298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7492" y="3861048"/>
            <a:ext cx="5530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Вагапова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Айзан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Вахаевна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МБОУ «СОШ с. Виноградное»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5" name="Рисунок 4" descr="G:\учителя\вагапова а.в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6518"/>
            <a:ext cx="2592288" cy="2854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069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5516563"/>
            <a:ext cx="9375776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84213" y="836613"/>
            <a:ext cx="806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529225955"/>
              </p:ext>
            </p:extLst>
          </p:nvPr>
        </p:nvGraphicFramePr>
        <p:xfrm>
          <a:off x="430183" y="1206500"/>
          <a:ext cx="857256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173" name="Прямоугольник 17"/>
          <p:cNvSpPr>
            <a:spLocks noChangeArrowheads="1"/>
          </p:cNvSpPr>
          <p:nvPr/>
        </p:nvSpPr>
        <p:spPr bwMode="auto">
          <a:xfrm>
            <a:off x="348528" y="315032"/>
            <a:ext cx="83935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ru-RU" alt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Грозненском муниципальном районе функционирует на сегодняшний день 33 образовательных организаций. </a:t>
            </a:r>
          </a:p>
        </p:txBody>
      </p:sp>
    </p:spTree>
    <p:extLst>
      <p:ext uri="{BB962C8B-B14F-4D97-AF65-F5344CB8AC3E}">
        <p14:creationId xmlns:p14="http://schemas.microsoft.com/office/powerpoint/2010/main" val="25055284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7492" y="3861048"/>
            <a:ext cx="5530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Абекерова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Шамсият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Абусупьяновна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начальных классов МБОУ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с. Виноградное»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2448272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91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5485" y="3645024"/>
            <a:ext cx="553097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Ювшаева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Разият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Зиявдиновна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по ВР, учитель кумыкского языка и литературы  МБОУ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с. Виноградное»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5" name="Рисунок 4" descr="G:\учителя\Ювшаева Р.З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18551"/>
            <a:ext cx="2585720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256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7492" y="3861048"/>
            <a:ext cx="5530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Джавхатова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Рамазановна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русского языка и литературы   МБОУ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с. Виноградное»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6" name="Рисунок 5" descr="G:\учителя\джавхатова з.р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821956" cy="3276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293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4624"/>
            <a:ext cx="6984776" cy="1033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Заслуженные и почетные работники образования нашего района за 2019-2020 уч.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7492" y="3861048"/>
            <a:ext cx="5530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воспитания и просвещения Российской Федерации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»–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Сулейманова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Маина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Руслановна, заместитель директора по УВР, учитель истории и обществознания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с. Виноградное»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5" name="Рисунок 4" descr="G:\учителя\Сулейманова М.Р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2808312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700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780928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024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оказания методической помощи в ведении документации и составления основных общеобразовательных программ и адаптированных общеобразовательных программ 10 сентября проведен обучающий методический семинар с привлечением специалиста ЧИПКРО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Анзоровой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Айшат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заместителей директоров по УВР</a:t>
            </a:r>
          </a:p>
        </p:txBody>
      </p:sp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/>
          <a:stretch/>
        </p:blipFill>
        <p:spPr>
          <a:xfrm>
            <a:off x="899592" y="1484784"/>
            <a:ext cx="7655424" cy="5137203"/>
          </a:xfrm>
        </p:spPr>
      </p:pic>
    </p:spTree>
    <p:extLst>
      <p:ext uri="{BB962C8B-B14F-4D97-AF65-F5344CB8AC3E}">
        <p14:creationId xmlns:p14="http://schemas.microsoft.com/office/powerpoint/2010/main" val="1244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1245394" y="404664"/>
            <a:ext cx="6799262" cy="1303337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районные семинары руководителей РМО и ШМО </a:t>
            </a:r>
            <a:br>
              <a:rPr lang="ru-RU" altLang="ru-RU" sz="2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течении года)</a:t>
            </a:r>
          </a:p>
        </p:txBody>
      </p:sp>
      <p:pic>
        <p:nvPicPr>
          <p:cNvPr id="19459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724150"/>
            <a:ext cx="4119314" cy="3668796"/>
          </a:xfrm>
        </p:spPr>
      </p:pic>
      <p:pic>
        <p:nvPicPr>
          <p:cNvPr id="19460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724150"/>
            <a:ext cx="4310681" cy="3668796"/>
          </a:xfrm>
        </p:spPr>
      </p:pic>
    </p:spTree>
    <p:extLst>
      <p:ext uri="{BB962C8B-B14F-4D97-AF65-F5344CB8AC3E}">
        <p14:creationId xmlns:p14="http://schemas.microsoft.com/office/powerpoint/2010/main" val="13243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методический семинар для учителей биологии и химии (сентябрь)</a:t>
            </a:r>
            <a:br>
              <a:rPr lang="ru-RU" altLang="ru-RU" sz="2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молодого педагога»</a:t>
            </a:r>
          </a:p>
        </p:txBody>
      </p:sp>
      <p:pic>
        <p:nvPicPr>
          <p:cNvPr id="20483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5863" y="2490788"/>
            <a:ext cx="4240212" cy="3444875"/>
          </a:xfrm>
        </p:spPr>
      </p:pic>
      <p:pic>
        <p:nvPicPr>
          <p:cNvPr id="2048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24021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21181"/>
            <a:ext cx="6408712" cy="520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799263" cy="1303338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акции, мероприятия…</a:t>
            </a:r>
            <a:b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ноября 2019 года проведена Всероссийская акция «Сдай макулатуру-спаси дерево!», «Химический калейдоскоп» посвященный году 150-летнего юбилея Периодической таблицы химических элементов Д.И. Менделеева.…</a:t>
            </a: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628800"/>
            <a:ext cx="6264696" cy="496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6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декабря 2019 г. на  базе МБОУ ДО « ДЮЦ Грозненского муниципального района» был проведен муниципальный этап конкурса по безопасности дорожного движения «Безопасное колесо» . Организаторами Конкурса выступили МБОУ ДО «ДЮЦ Грозненского муниципального района», МУ «Управление образования Грозненского муниципального района», ОГИБДД О МВД России по Грозненскому району. Всего в соревновательном мероприятии приняли участие 13 команд из образовательных учреждений района. Состязания проходили команды в составе из 2 мальчиков и 2 девочек.</a:t>
            </a:r>
            <a:b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«Перекрёсток» МБОУ «СОШ ст. Первомайская» заняла первое призовое место.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56992"/>
            <a:ext cx="4536504" cy="3399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356992"/>
            <a:ext cx="4104456" cy="33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1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332656"/>
            <a:ext cx="9108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(ЕГЭ) 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331640" y="1379378"/>
            <a:ext cx="6840190" cy="1227038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600" b="1" kern="0" dirty="0">
                <a:solidFill>
                  <a:srgbClr val="FFFFFF"/>
                </a:solidFill>
              </a:rPr>
              <a:t>ЕГЭ проводился по следующим общеобразовательным предметам</a:t>
            </a:r>
            <a:r>
              <a:rPr lang="ru-RU" altLang="ru-RU" sz="2600" b="1" kern="0" dirty="0" smtClean="0">
                <a:solidFill>
                  <a:srgbClr val="FFFFFF"/>
                </a:solidFill>
              </a:rPr>
              <a:t>:</a:t>
            </a:r>
            <a:endParaRPr kumimoji="0" lang="ru-RU" altLang="ru-RU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756990"/>
              </p:ext>
            </p:extLst>
          </p:nvPr>
        </p:nvGraphicFramePr>
        <p:xfrm>
          <a:off x="1691680" y="2852936"/>
          <a:ext cx="5976666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333">
                  <a:extLst>
                    <a:ext uri="{9D8B030D-6E8A-4147-A177-3AD203B41FA5}">
                      <a16:colId xmlns:a16="http://schemas.microsoft.com/office/drawing/2014/main" val="3835972571"/>
                    </a:ext>
                  </a:extLst>
                </a:gridCol>
                <a:gridCol w="2988333">
                  <a:extLst>
                    <a:ext uri="{9D8B030D-6E8A-4147-A177-3AD203B41FA5}">
                      <a16:colId xmlns:a16="http://schemas.microsoft.com/office/drawing/2014/main" val="1257644911"/>
                    </a:ext>
                  </a:extLst>
                </a:gridCol>
              </a:tblGrid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</a:t>
                      </a:r>
                      <a:r>
                        <a:rPr lang="ru-RU" sz="16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язык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20959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r>
                        <a:rPr lang="ru-RU" sz="16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(профиль)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28080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869521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r>
                        <a:rPr lang="ru-RU" sz="16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857318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215981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581516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084625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741908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490476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55773"/>
                  </a:ext>
                </a:extLst>
              </a:tr>
              <a:tr h="27169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98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6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МБОУ «СОШ № 2 с.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Центора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-Юрт» имени А-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Х.Кадырова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«СТОП» выступила достойно, приняла участие во всех конкурсах и заняла 2-место.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" y="1700808"/>
            <a:ext cx="917388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9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МБОУ «СОШ ст. Петропавловская» заняла 3- е место.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136904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246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спортивные достижения!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3048264" cy="3450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136937"/>
            <a:ext cx="2736304" cy="33918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4875604"/>
            <a:ext cx="7254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Неоднократный победитель и призер республиканских турниров по шахматам  ученик  10 «А» класса 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Акуев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Адам МБОУ «СОШ» с. Садовое. </a:t>
            </a:r>
          </a:p>
        </p:txBody>
      </p:sp>
    </p:spTree>
    <p:extLst>
      <p:ext uri="{BB962C8B-B14F-4D97-AF65-F5344CB8AC3E}">
        <p14:creationId xmlns:p14="http://schemas.microsoft.com/office/powerpoint/2010/main" val="2231995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МБОУ «СОШ№3  с.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-Аул»  заняла 2 место на 3 межрегиональном этапе    Всероссийской акции по мини-футболу  «Уличный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который проходил в Нальчике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3"/>
            <a:ext cx="4032448" cy="4206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44822"/>
            <a:ext cx="4284316" cy="42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52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Сборная команда общеобразовательных учреждений Грозненского муниципального района  заняла 3 место в республиканских соревнованиях по легкой атлетике среди обучающихся  общеобразовательных организаций Чеченской Республики.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7638"/>
            <a:ext cx="8462016" cy="53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72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МБОУ «СОШ п.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Долинский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заняла второе место в региональном этапе соревнований Всероссийского фестиваля «Веселые старты»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29" y="1399010"/>
            <a:ext cx="7924341" cy="545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4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3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799262" cy="1303337"/>
          </a:xfrm>
        </p:spPr>
        <p:txBody>
          <a:bodyPr/>
          <a:lstStyle/>
          <a:p>
            <a:r>
              <a:rPr lang="ru-RU" altLang="ru-RU" sz="1800" b="1" dirty="0" smtClean="0">
                <a:ln>
                  <a:noFill/>
                </a:ln>
              </a:rPr>
              <a:t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a:t>
            </a:r>
            <a:endParaRPr lang="ru-RU" altLang="ru-RU" dirty="0" smtClean="0">
              <a:ln>
                <a:noFill/>
              </a:ln>
            </a:endParaRPr>
          </a:p>
        </p:txBody>
      </p:sp>
      <p:pic>
        <p:nvPicPr>
          <p:cNvPr id="22531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1" y="1772816"/>
            <a:ext cx="4254907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418" y="1803390"/>
            <a:ext cx="4211226" cy="436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485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176338" y="915988"/>
            <a:ext cx="6799262" cy="1303337"/>
          </a:xfrm>
        </p:spPr>
        <p:txBody>
          <a:bodyPr/>
          <a:lstStyle/>
          <a:p>
            <a:r>
              <a:rPr lang="ru-RU" altLang="ru-RU" sz="1800" b="1" smtClean="0">
                <a:ln>
                  <a:noFill/>
                </a:ln>
              </a:rPr>
              <a:t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a:t>
            </a:r>
            <a:endParaRPr lang="ru-RU" altLang="ru-RU" smtClean="0">
              <a:ln>
                <a:noFill/>
              </a:ln>
            </a:endParaRPr>
          </a:p>
        </p:txBody>
      </p:sp>
      <p:pic>
        <p:nvPicPr>
          <p:cNvPr id="2355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348879"/>
            <a:ext cx="4248472" cy="409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7916" y="2392920"/>
            <a:ext cx="3592475" cy="39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75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4"/>
          <p:cNvSpPr>
            <a:spLocks noGrp="1"/>
          </p:cNvSpPr>
          <p:nvPr>
            <p:ph type="title"/>
          </p:nvPr>
        </p:nvSpPr>
        <p:spPr>
          <a:xfrm>
            <a:off x="1059657" y="116632"/>
            <a:ext cx="6799262" cy="1303337"/>
          </a:xfrm>
        </p:spPr>
        <p:txBody>
          <a:bodyPr/>
          <a:lstStyle/>
          <a:p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</a:rPr>
              <a:t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a:t>
            </a:r>
            <a:endParaRPr lang="ru-RU" altLang="ru-RU" dirty="0" smtClean="0">
              <a:ln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4579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69" y="2219325"/>
            <a:ext cx="3962019" cy="423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219325"/>
            <a:ext cx="4065164" cy="423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a:t>
            </a:r>
            <a:endParaRPr lang="ru-RU" altLang="ru-RU" sz="200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628800"/>
            <a:ext cx="6336704" cy="5000794"/>
          </a:xfrm>
        </p:spPr>
      </p:pic>
    </p:spTree>
    <p:extLst>
      <p:ext uri="{BB962C8B-B14F-4D97-AF65-F5344CB8AC3E}">
        <p14:creationId xmlns:p14="http://schemas.microsoft.com/office/powerpoint/2010/main" val="3407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20688"/>
            <a:ext cx="8424936" cy="625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результативности сдачи ЕГЭ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показал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следующее: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Высокий уровень  успеваемости - 100 % по русскому языку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18(81%) из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школ. На высокие баллы сдали русский язык 89 выпускников.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Процент сдачи русского языка по району составил  98,1 %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учащихся получили выше 90 баллов;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 учащихся получили выше 80 баллов;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 учащихся получили выше 70 баллов.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Девять  учащихся получили высокие баллы по обществознанию : от 70 баллов до 92 баллов. </a:t>
            </a: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Шесть обучающихся получили по профильной математике от 70 до 94 балла. Обучающийся МБОУ «СОШ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с.Беркат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-Юрт»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Салтамигов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Муслим получил по профильной математике 94 балла. Это самый высокий результат в  республике.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учащихся сдали биологию на высокие баллы.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учащихся сдали на высокие баллы химию. </a:t>
            </a:r>
          </a:p>
        </p:txBody>
      </p:sp>
    </p:spTree>
    <p:extLst>
      <p:ext uri="{BB962C8B-B14F-4D97-AF65-F5344CB8AC3E}">
        <p14:creationId xmlns:p14="http://schemas.microsoft.com/office/powerpoint/2010/main" val="11277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3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799262" cy="38100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учителей в рамках проекта РСУР.</a:t>
            </a:r>
            <a:b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и еженедельные занятия</a:t>
            </a:r>
            <a:b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проекта РСУР.</a:t>
            </a:r>
            <a:b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916832"/>
            <a:ext cx="7688787" cy="389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3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3"/>
          <p:cNvSpPr>
            <a:spLocks noGrp="1"/>
          </p:cNvSpPr>
          <p:nvPr>
            <p:ph type="title"/>
          </p:nvPr>
        </p:nvSpPr>
        <p:spPr>
          <a:xfrm>
            <a:off x="1061453" y="0"/>
            <a:ext cx="6908800" cy="1522165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учащихся </a:t>
            </a:r>
            <a:b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подготовки к ЕГЭ по всем выборным предметам</a:t>
            </a:r>
            <a:b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рамках проекта «Географ»</a:t>
            </a:r>
            <a:endParaRPr lang="ru-RU" altLang="ru-RU" sz="240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7651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772816"/>
            <a:ext cx="3811416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2976" y="1772816"/>
            <a:ext cx="3974006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176338" y="116632"/>
            <a:ext cx="6799262" cy="1303337"/>
          </a:xfrm>
        </p:spPr>
        <p:txBody>
          <a:bodyPr/>
          <a:lstStyle/>
          <a:p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учащихся </a:t>
            </a:r>
            <a:b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подготовки к ЕГЭ и ОГЭ</a:t>
            </a:r>
            <a:b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химии и биологии</a:t>
            </a:r>
            <a:endParaRPr lang="ru-RU" altLang="ru-RU" sz="240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867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569" y="1556792"/>
            <a:ext cx="836685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6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года, согласно плану работу МУ «Управления образования Грозненского муниципального района» специалистами проводятся мониторинги уроков и участие в педагогических советах</a:t>
            </a:r>
          </a:p>
        </p:txBody>
      </p:sp>
      <p:pic>
        <p:nvPicPr>
          <p:cNvPr id="2969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2219325"/>
            <a:ext cx="6799262" cy="374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7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13.02.2020 года в МБОУ «СОШ </a:t>
            </a:r>
            <a:r>
              <a:rPr lang="ru-RU" altLang="ru-RU" sz="20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п.Долинский</a:t>
            </a: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проведено районное мероприятие приуроченное 31-й годовщине со Дня вывода Советских войск из Афганистана, с целью напоминания учащимся о тех суровых уроках истории.</a:t>
            </a: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628800"/>
            <a:ext cx="6598551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6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22 января по 7 февраля 2020 г.</a:t>
            </a:r>
            <a:b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«СОШ </a:t>
            </a:r>
            <a:r>
              <a:rPr lang="ru-RU" altLang="ru-RU" sz="20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ст.Петропавловская</a:t>
            </a: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 районный конкурс «Молодой педагог-2020»</a:t>
            </a:r>
          </a:p>
        </p:txBody>
      </p:sp>
      <p:pic>
        <p:nvPicPr>
          <p:cNvPr id="31747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916833"/>
            <a:ext cx="6799262" cy="433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3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596900" y="116632"/>
            <a:ext cx="8077200" cy="2016968"/>
          </a:xfrm>
        </p:spPr>
        <p:txBody>
          <a:bodyPr>
            <a:normAutofit/>
          </a:bodyPr>
          <a:lstStyle/>
          <a:p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районного конкурса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«Молодой педагог-2020»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место-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Алханов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Магомед А. МБОУ «Побединская СОШ»;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2место-Хусенова Маха Х. МБОУ «СОШ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с.Садовое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место-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Зубариева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Хава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Х.-МБОУ «СОШ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ст.Петропавловская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Исаева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А.-МБОУ «СОШ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с.Первомайское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sz="180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100" y="2133600"/>
            <a:ext cx="7525072" cy="4549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 </a:t>
            </a:r>
            <a:r>
              <a:rPr lang="ru-RU" altLang="ru-RU" sz="20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фераля</a:t>
            </a: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2 марта 2020 г.</a:t>
            </a:r>
            <a:b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«СОШ ст. </a:t>
            </a:r>
            <a:r>
              <a:rPr lang="ru-RU" altLang="ru-RU" sz="20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Горячеисточненская</a:t>
            </a: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 районный конкурс «Учитель года-2020»</a:t>
            </a:r>
            <a:endParaRPr lang="ru-RU" altLang="ru-RU" dirty="0" smtClean="0">
              <a:ln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945" y="1484784"/>
            <a:ext cx="7428110" cy="4299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546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77200" cy="1303337"/>
          </a:xfrm>
        </p:spPr>
        <p:txBody>
          <a:bodyPr>
            <a:noAutofit/>
          </a:bodyPr>
          <a:lstStyle/>
          <a:p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районного конкурса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«Учитель года-2020»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место-Ахмедова Элеонора Ю. МБОУ «СОШ ст.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Горячеисточненская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2место-Амаева Елена Д. МБОУ «СОШ ст. Петропавловская»;</a:t>
            </a:r>
            <a:b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место-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Мушуева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Кистаман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Р.-МБОУ «СОШ </a:t>
            </a:r>
            <a:r>
              <a:rPr lang="ru-RU" altLang="ru-RU" sz="1800" b="1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с.Виноградное</a:t>
            </a:r>
            <a:r>
              <a:rPr lang="ru-RU" altLang="ru-RU" sz="1800" b="1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sz="180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48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700808"/>
            <a:ext cx="685874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461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780928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4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60648"/>
            <a:ext cx="8928992" cy="1033902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пандемией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короновируса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основании приказа Минпросвещения России за№104 от17 марта 2020года «Об организации образовательной деятельности в образовательных организаций РФ в условиях распространения новой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короновирусной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инфекции» образовательные учреждения района перешли на дистанционное обучение.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организованы групповые и индивидуальные консультации по предметам, высылались необходимые материалы по электронной почте, организовано было обучение на платформах «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Учи.ру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Якласс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«Решу ЕГЭ», «ZOOM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«Телешкола».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1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6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848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7556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87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6593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3933056"/>
            <a:ext cx="4860032" cy="1754326"/>
          </a:xfrm>
          <a:prstGeom prst="rect">
            <a:avLst/>
          </a:prstGeom>
          <a:solidFill>
            <a:srgbClr val="EF89D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100000"/>
              <a:defRPr/>
            </a:pPr>
            <a:r>
              <a:rPr lang="ru-RU" sz="36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 началом нового </a:t>
            </a:r>
          </a:p>
          <a:p>
            <a:pPr algn="ctr">
              <a:lnSpc>
                <a:spcPct val="150000"/>
              </a:lnSpc>
              <a:buSzPct val="100000"/>
              <a:defRPr/>
            </a:pPr>
            <a:r>
              <a:rPr lang="ru-RU" sz="36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учебного года!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-12132"/>
            <a:ext cx="4151896" cy="3945187"/>
          </a:xfrm>
          <a:prstGeom prst="rect">
            <a:avLst/>
          </a:prstGeom>
          <a:solidFill>
            <a:srgbClr val="EF89D4"/>
          </a:solidFill>
        </p:spPr>
      </p:pic>
    </p:spTree>
    <p:extLst>
      <p:ext uri="{BB962C8B-B14F-4D97-AF65-F5344CB8AC3E}">
        <p14:creationId xmlns:p14="http://schemas.microsoft.com/office/powerpoint/2010/main" val="1709359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659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612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4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92" y="3154531"/>
            <a:ext cx="2966582" cy="2853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73" y="3169508"/>
            <a:ext cx="3141623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2474958" cy="3384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3568" y="476672"/>
            <a:ext cx="847379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Новшества вводились с определенными</a:t>
            </a: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трудностями.</a:t>
            </a: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Не были обучены учителя, </a:t>
            </a: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учащиеся и их родители пользоваться </a:t>
            </a: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онлайн-технологиями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5334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400800" cy="103390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144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11030"/>
            <a:ext cx="3579981" cy="3842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5070067" cy="3748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75656" y="476672"/>
            <a:ext cx="5971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часто по различным причинам подводила Интернет-связь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39924"/>
            <a:ext cx="5735621" cy="4301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5535" y="332656"/>
            <a:ext cx="8471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Многие учащиеся выполняли задания на «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</a:rPr>
              <a:t>Учи.ру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», «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Я класс»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Учителя проводили уроки на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платформе 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Zoom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2accbef429b3659e539e1ebb50a5b78eeef59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1882</Words>
  <Application>Microsoft Office PowerPoint</Application>
  <PresentationFormat>Экран (4:3)</PresentationFormat>
  <Paragraphs>166</Paragraphs>
  <Slides>71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79" baseType="lpstr">
      <vt:lpstr>Microsoft YaHei</vt:lpstr>
      <vt:lpstr>Arial</vt:lpstr>
      <vt:lpstr>Arial Black</vt:lpstr>
      <vt:lpstr>Calibri</vt:lpstr>
      <vt:lpstr>Monotype Corsiva</vt:lpstr>
      <vt:lpstr>Times New Roman</vt:lpstr>
      <vt:lpstr>Тема Office</vt:lpstr>
      <vt:lpstr>1_Тема Office</vt:lpstr>
      <vt:lpstr>Августовская конференция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целью оказания методической помощи в ведении документации и составления основных общеобразовательных программ и адаптированных общеобразовательных программ 10 сентября проведен обучающий методический семинар с привлечением специалиста ЧИПКРО Анзоровой Айшат для заместителей директоров по УВР</vt:lpstr>
      <vt:lpstr>Методические районные семинары руководителей РМО и ШМО  (в течении года)</vt:lpstr>
      <vt:lpstr>Районный методический семинар для учителей биологии и химии (сентябрь) «Школа молодого педагога»</vt:lpstr>
      <vt:lpstr>Конкурсы, акции, мероприятия… 11 ноября 2019 года проведена Всероссийская акция «Сдай макулатуру-спаси дерево!», «Химический калейдоскоп» посвященный году 150-летнего юбилея Периодической таблицы химических элементов Д.И. Менделеева.…</vt:lpstr>
      <vt:lpstr>12 декабря 2019 г. на  базе МБОУ ДО « ДЮЦ Грозненского муниципального района» был проведен муниципальный этап конкурса по безопасности дорожного движения «Безопасное колесо» . Организаторами Конкурса выступили МБОУ ДО «ДЮЦ Грозненского муниципального района», МУ «Управление образования Грозненского муниципального района», ОГИБДД О МВД России по Грозненскому району. Всего в соревновательном мероприятии приняли участие 13 команд из образовательных учреждений района. Состязания проходили команды в составе из 2 мальчиков и 2 девочек. Команда «Перекрёсток» МБОУ «СОШ ст. Первомайская» заняла первое призовое место. </vt:lpstr>
      <vt:lpstr>Команда МБОУ «СОШ № 2 с. Центора-Юрт» имени А-Х.Кадырова «СТОП» выступила достойно, приняла участие во всех конкурсах и заняла 2-место.</vt:lpstr>
      <vt:lpstr>Команда МБОУ «СОШ ст. Петропавловская» заняла 3- е место.</vt:lpstr>
      <vt:lpstr>Наши спортивные достижения!</vt:lpstr>
      <vt:lpstr>Команда «Турпал» МБОУ «СОШ№3  с. Чечен-Аул»  заняла 2 место на 3 межрегиональном этапе    Всероссийской акции по мини-футболу  «Уличный красава», который проходил в Нальчике</vt:lpstr>
      <vt:lpstr>Сборная команда общеобразовательных учреждений Грозненского муниципального района  заняла 3 место в республиканских соревнованиях по легкой атлетике среди обучающихся  общеобразовательных организаций Чеченской Республики. </vt:lpstr>
      <vt:lpstr>Команда МБОУ «СОШ п. Долинский» заняла второе место в региональном этапе соревнований Всероссийского фестиваля «Веселые старты»</vt:lpstr>
      <vt:lpstr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vt:lpstr>
      <vt:lpstr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vt:lpstr>
      <vt:lpstr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vt:lpstr>
      <vt:lpstr>С целью оказания методической помощи в течении года проведены мониторинги в ОУ района: готовность ОУ к учебному году; материально-техническое оснащение ОУ; дистанционное обучение, подготовка к ЕГЭ…</vt:lpstr>
      <vt:lpstr>Диагностики учителей в рамках проекта РСУР. Семинары и еженедельные занятия  в рамках проекта РСУР. </vt:lpstr>
      <vt:lpstr>Диагностики учащихся  с целью подготовки к ЕГЭ по всем выборным предметам и в рамках проекта «Географ»</vt:lpstr>
      <vt:lpstr>Диагностики учащихся  с целью подготовки к ЕГЭ и ОГЭ  по химии и биологии</vt:lpstr>
      <vt:lpstr>В течении года, согласно плану работу МУ «Управления образования Грозненского муниципального района» специалистами проводятся мониторинги уроков и участие в педагогических советах</vt:lpstr>
      <vt:lpstr>13.02.2020 года в МБОУ «СОШ п.Долинский», проведено районное мероприятие приуроченное 31-й годовщине со Дня вывода Советских войск из Афганистана, с целью напоминания учащимся о тех суровых уроках истории.</vt:lpstr>
      <vt:lpstr>С 22 января по 7 февраля 2020 г. в МБОУ «СОШ ст.Петропавловская»  проведен районный конкурс «Молодой педагог-2020»</vt:lpstr>
      <vt:lpstr>Победители районного конкурса  «Молодой педагог-2020» 1 место-Алханов Магомед А. МБОУ «Побединская СОШ»; 2место-Хусенова Маха Х. МБОУ «СОШ с.Садовое»; 3 место- Зубариева Хава Х.-МБОУ «СОШ ст.Петропавловская» и Исаева Зара А.-МБОУ «СОШ с.Первомайское».</vt:lpstr>
      <vt:lpstr>С 25 фераля по 2 марта 2020 г. в МБОУ «СОШ ст. Горячеисточненская»  проведен районный конкурс «Учитель года-2020»</vt:lpstr>
      <vt:lpstr>Победители районного конкурса  «Учитель года-2020» 1 место-Ахмедова Элеонора Ю. МБОУ «СОШ ст. Горячеисточненская»; 2место-Амаева Елена Д. МБОУ «СОШ ст. Петропавловская»; 3 место- Мушуева Кистаман Р.-МБОУ «СОШ с.Виноградное».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Синяя абстракция</dc:title>
  <dc:creator>obstinate</dc:creator>
  <cp:keywords>Шаблоны презентаций</cp:keywords>
  <cp:lastModifiedBy>Агамирзаев Хизир</cp:lastModifiedBy>
  <cp:revision>56</cp:revision>
  <dcterms:created xsi:type="dcterms:W3CDTF">2017-08-22T16:05:04Z</dcterms:created>
  <dcterms:modified xsi:type="dcterms:W3CDTF">2020-08-26T15:17:32Z</dcterms:modified>
  <cp:category/>
</cp:coreProperties>
</file>